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 pitchFamily="2" charset="0"/>
      <p:regular r:id="rId16"/>
    </p:embeddedFont>
    <p:embeddedFont>
      <p:font typeface="Codec Pro" panose="020B0604020202020204" charset="0"/>
      <p:regular r:id="rId17"/>
    </p:embeddedFont>
    <p:embeddedFont>
      <p:font typeface="Codec Pro Bold" panose="020B0604020202020204" charset="0"/>
      <p:regular r:id="rId18"/>
    </p:embeddedFont>
    <p:embeddedFont>
      <p:font typeface="Mokoto" panose="020B0604020202020204" charset="0"/>
      <p:regular r:id="rId19"/>
    </p:embeddedFont>
    <p:embeddedFont>
      <p:font typeface="Tomorrow"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20"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sv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png"/><Relationship Id="rId7" Type="http://schemas.openxmlformats.org/officeDocument/2006/relationships/image" Target="../media/image5.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sp>
      <p:sp>
        <p:nvSpPr>
          <p:cNvPr id="4" name="Freeform 4"/>
          <p:cNvSpPr/>
          <p:nvPr/>
        </p:nvSpPr>
        <p:spPr>
          <a:xfrm>
            <a:off x="-4237358" y="3600226"/>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4"/>
            <a:stretch>
              <a:fillRect/>
            </a:stretch>
          </a:blipFill>
        </p:spPr>
      </p:sp>
      <p:sp>
        <p:nvSpPr>
          <p:cNvPr id="5" name="TextBox 5"/>
          <p:cNvSpPr txBox="1"/>
          <p:nvPr/>
        </p:nvSpPr>
        <p:spPr>
          <a:xfrm>
            <a:off x="1028700" y="3743101"/>
            <a:ext cx="8516689" cy="4535135"/>
          </a:xfrm>
          <a:prstGeom prst="rect">
            <a:avLst/>
          </a:prstGeom>
        </p:spPr>
        <p:txBody>
          <a:bodyPr lIns="0" tIns="0" rIns="0" bIns="0" rtlCol="0" anchor="t">
            <a:spAutoFit/>
          </a:bodyPr>
          <a:lstStyle/>
          <a:p>
            <a:pPr algn="l">
              <a:lnSpc>
                <a:spcPts val="11811"/>
              </a:lnSpc>
            </a:pPr>
            <a:r>
              <a:rPr lang="en-US" sz="11142">
                <a:solidFill>
                  <a:srgbClr val="FFFFFF"/>
                </a:solidFill>
                <a:latin typeface="Anton"/>
                <a:ea typeface="Anton"/>
                <a:cs typeface="Anton"/>
                <a:sym typeface="Anton"/>
              </a:rPr>
              <a:t>LINKEDIN JOB MARKETING ANALYSIS</a:t>
            </a:r>
          </a:p>
        </p:txBody>
      </p:sp>
      <p:sp>
        <p:nvSpPr>
          <p:cNvPr id="6" name="Freeform 6"/>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6096966"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
        <p:nvSpPr>
          <p:cNvPr id="8" name="TextBox 8"/>
          <p:cNvSpPr txBox="1"/>
          <p:nvPr/>
        </p:nvSpPr>
        <p:spPr>
          <a:xfrm>
            <a:off x="11899790" y="6553770"/>
            <a:ext cx="5359510" cy="1337423"/>
          </a:xfrm>
          <a:prstGeom prst="rect">
            <a:avLst/>
          </a:prstGeom>
        </p:spPr>
        <p:txBody>
          <a:bodyPr lIns="0" tIns="0" rIns="0" bIns="0" rtlCol="0" anchor="t">
            <a:spAutoFit/>
          </a:bodyPr>
          <a:lstStyle/>
          <a:p>
            <a:pPr algn="ctr">
              <a:lnSpc>
                <a:spcPts val="3617"/>
              </a:lnSpc>
            </a:pPr>
            <a:r>
              <a:rPr lang="en-US" sz="2583">
                <a:solidFill>
                  <a:srgbClr val="FFFFFF"/>
                </a:solidFill>
                <a:latin typeface="Tomorrow"/>
                <a:ea typeface="Tomorrow"/>
                <a:cs typeface="Tomorrow"/>
                <a:sym typeface="Tomorrow"/>
              </a:rPr>
              <a:t>team : Ashrutha</a:t>
            </a:r>
          </a:p>
          <a:p>
            <a:pPr algn="ctr">
              <a:lnSpc>
                <a:spcPts val="3617"/>
              </a:lnSpc>
            </a:pPr>
            <a:r>
              <a:rPr lang="en-US" sz="2583">
                <a:solidFill>
                  <a:srgbClr val="FFFFFF"/>
                </a:solidFill>
                <a:latin typeface="Tomorrow"/>
                <a:ea typeface="Tomorrow"/>
                <a:cs typeface="Tomorrow"/>
                <a:sym typeface="Tomorrow"/>
              </a:rPr>
              <a:t>Krishnapriya</a:t>
            </a:r>
          </a:p>
          <a:p>
            <a:pPr algn="ctr">
              <a:lnSpc>
                <a:spcPts val="3617"/>
              </a:lnSpc>
              <a:spcBef>
                <a:spcPct val="0"/>
              </a:spcBef>
            </a:pPr>
            <a:r>
              <a:rPr lang="en-US" sz="2583">
                <a:solidFill>
                  <a:srgbClr val="FFFFFF"/>
                </a:solidFill>
                <a:latin typeface="Tomorrow"/>
                <a:ea typeface="Tomorrow"/>
                <a:cs typeface="Tomorrow"/>
                <a:sym typeface="Tomorrow"/>
              </a:rPr>
              <a:t>Meghana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08500" y="2260847"/>
            <a:ext cx="12916261" cy="5876899"/>
          </a:xfrm>
          <a:custGeom>
            <a:avLst/>
            <a:gdLst/>
            <a:ahLst/>
            <a:cxnLst/>
            <a:rect l="l" t="t" r="r" b="b"/>
            <a:pathLst>
              <a:path w="12916261" h="5876899">
                <a:moveTo>
                  <a:pt x="0" y="0"/>
                </a:moveTo>
                <a:lnTo>
                  <a:pt x="12916261" y="0"/>
                </a:lnTo>
                <a:lnTo>
                  <a:pt x="12916261" y="5876899"/>
                </a:lnTo>
                <a:lnTo>
                  <a:pt x="0" y="5876899"/>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6224" y="2071491"/>
            <a:ext cx="13253907" cy="5980826"/>
          </a:xfrm>
          <a:custGeom>
            <a:avLst/>
            <a:gdLst/>
            <a:ahLst/>
            <a:cxnLst/>
            <a:rect l="l" t="t" r="r" b="b"/>
            <a:pathLst>
              <a:path w="13253907" h="5980826">
                <a:moveTo>
                  <a:pt x="0" y="0"/>
                </a:moveTo>
                <a:lnTo>
                  <a:pt x="13253907" y="0"/>
                </a:lnTo>
                <a:lnTo>
                  <a:pt x="13253907" y="5980826"/>
                </a:lnTo>
                <a:lnTo>
                  <a:pt x="0" y="5980826"/>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13433" y="1257288"/>
            <a:ext cx="10277787" cy="7590442"/>
          </a:xfrm>
          <a:custGeom>
            <a:avLst/>
            <a:gdLst/>
            <a:ahLst/>
            <a:cxnLst/>
            <a:rect l="l" t="t" r="r" b="b"/>
            <a:pathLst>
              <a:path w="10277787" h="7590442">
                <a:moveTo>
                  <a:pt x="0" y="0"/>
                </a:moveTo>
                <a:lnTo>
                  <a:pt x="10277786" y="0"/>
                </a:lnTo>
                <a:lnTo>
                  <a:pt x="10277786" y="7590442"/>
                </a:lnTo>
                <a:lnTo>
                  <a:pt x="0" y="7590442"/>
                </a:lnTo>
                <a:lnTo>
                  <a:pt x="0" y="0"/>
                </a:lnTo>
                <a:close/>
              </a:path>
            </a:pathLst>
          </a:custGeom>
          <a:blipFill>
            <a:blip r:embed="rId2"/>
            <a:stretch>
              <a:fillRect t="-691" b="-69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8507" y="1901455"/>
            <a:ext cx="14235114" cy="6334626"/>
          </a:xfrm>
          <a:custGeom>
            <a:avLst/>
            <a:gdLst/>
            <a:ahLst/>
            <a:cxnLst/>
            <a:rect l="l" t="t" r="r" b="b"/>
            <a:pathLst>
              <a:path w="14235114" h="6334626">
                <a:moveTo>
                  <a:pt x="0" y="0"/>
                </a:moveTo>
                <a:lnTo>
                  <a:pt x="14235113" y="0"/>
                </a:lnTo>
                <a:lnTo>
                  <a:pt x="14235113" y="6334626"/>
                </a:lnTo>
                <a:lnTo>
                  <a:pt x="0" y="6334626"/>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3">
              <a:alphaModFix amt="61000"/>
            </a:blip>
            <a:stretch>
              <a:fillRect/>
            </a:stretch>
          </a:blipFill>
        </p:spPr>
      </p:sp>
      <p:sp>
        <p:nvSpPr>
          <p:cNvPr id="4" name="TextBox 4"/>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10</a:t>
            </a:r>
          </a:p>
        </p:txBody>
      </p:sp>
      <p:sp>
        <p:nvSpPr>
          <p:cNvPr id="5" name="TextBox 5"/>
          <p:cNvSpPr txBox="1"/>
          <p:nvPr/>
        </p:nvSpPr>
        <p:spPr>
          <a:xfrm>
            <a:off x="3446710" y="4167472"/>
            <a:ext cx="12123030" cy="1465264"/>
          </a:xfrm>
          <a:prstGeom prst="rect">
            <a:avLst/>
          </a:prstGeom>
        </p:spPr>
        <p:txBody>
          <a:bodyPr lIns="0" tIns="0" rIns="0" bIns="0" rtlCol="0" anchor="t">
            <a:spAutoFit/>
          </a:bodyPr>
          <a:lstStyle/>
          <a:p>
            <a:pPr algn="ctr">
              <a:lnSpc>
                <a:spcPts val="11296"/>
              </a:lnSpc>
            </a:pPr>
            <a:r>
              <a:rPr lang="en-US" sz="10657">
                <a:solidFill>
                  <a:srgbClr val="FFFFFF"/>
                </a:solidFill>
                <a:latin typeface="Anton"/>
                <a:ea typeface="Anton"/>
                <a:cs typeface="Anton"/>
                <a:sym typeface="Anto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023995" y="3939722"/>
            <a:ext cx="3875673" cy="7329878"/>
          </a:xfrm>
          <a:custGeom>
            <a:avLst/>
            <a:gdLst/>
            <a:ahLst/>
            <a:cxnLst/>
            <a:rect l="l" t="t" r="r" b="b"/>
            <a:pathLst>
              <a:path w="3875673" h="7329878">
                <a:moveTo>
                  <a:pt x="0" y="0"/>
                </a:moveTo>
                <a:lnTo>
                  <a:pt x="3875674" y="0"/>
                </a:lnTo>
                <a:lnTo>
                  <a:pt x="3875674" y="7329878"/>
                </a:lnTo>
                <a:lnTo>
                  <a:pt x="0" y="7329878"/>
                </a:lnTo>
                <a:lnTo>
                  <a:pt x="0" y="0"/>
                </a:lnTo>
                <a:close/>
              </a:path>
            </a:pathLst>
          </a:custGeom>
          <a:blipFill>
            <a:blip r:embed="rId3">
              <a:alphaModFix amt="18000"/>
            </a:blip>
            <a:stretch>
              <a:fillRect/>
            </a:stretch>
          </a:blipFill>
        </p:spPr>
      </p:sp>
      <p:sp>
        <p:nvSpPr>
          <p:cNvPr id="4" name="TextBox 4"/>
          <p:cNvSpPr txBox="1"/>
          <p:nvPr/>
        </p:nvSpPr>
        <p:spPr>
          <a:xfrm>
            <a:off x="3747894" y="2029839"/>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PROJECT OVERVIEW</a:t>
            </a:r>
          </a:p>
        </p:txBody>
      </p:sp>
      <p:sp>
        <p:nvSpPr>
          <p:cNvPr id="5" name="Freeform 5"/>
          <p:cNvSpPr/>
          <p:nvPr/>
        </p:nvSpPr>
        <p:spPr>
          <a:xfrm>
            <a:off x="-3940086" y="6818715"/>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57000"/>
            </a:blip>
            <a:stretch>
              <a:fillRect/>
            </a:stretch>
          </a:blipFill>
        </p:spPr>
      </p:sp>
      <p:sp>
        <p:nvSpPr>
          <p:cNvPr id="6" name="Freeform 6"/>
          <p:cNvSpPr/>
          <p:nvPr/>
        </p:nvSpPr>
        <p:spPr>
          <a:xfrm>
            <a:off x="15054726" y="4173652"/>
            <a:ext cx="3875673" cy="7329878"/>
          </a:xfrm>
          <a:custGeom>
            <a:avLst/>
            <a:gdLst/>
            <a:ahLst/>
            <a:cxnLst/>
            <a:rect l="l" t="t" r="r" b="b"/>
            <a:pathLst>
              <a:path w="3875673" h="7329878">
                <a:moveTo>
                  <a:pt x="0" y="0"/>
                </a:moveTo>
                <a:lnTo>
                  <a:pt x="3875673" y="0"/>
                </a:lnTo>
                <a:lnTo>
                  <a:pt x="3875673" y="7329878"/>
                </a:lnTo>
                <a:lnTo>
                  <a:pt x="0" y="7329878"/>
                </a:lnTo>
                <a:lnTo>
                  <a:pt x="0" y="0"/>
                </a:lnTo>
                <a:close/>
              </a:path>
            </a:pathLst>
          </a:custGeom>
          <a:blipFill>
            <a:blip r:embed="rId3">
              <a:alphaModFix amt="18000"/>
            </a:blip>
            <a:stretch>
              <a:fillRect/>
            </a:stretch>
          </a:blipFill>
        </p:spPr>
      </p:sp>
      <p:sp>
        <p:nvSpPr>
          <p:cNvPr id="7" name="Freeform 7"/>
          <p:cNvSpPr/>
          <p:nvPr/>
        </p:nvSpPr>
        <p:spPr>
          <a:xfrm>
            <a:off x="12629204" y="-2778802"/>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4">
              <a:alphaModFix amt="40000"/>
            </a:blip>
            <a:stretch>
              <a:fillRect/>
            </a:stretch>
          </a:blipFill>
        </p:spPr>
      </p:sp>
      <p:sp>
        <p:nvSpPr>
          <p:cNvPr id="8" name="Freeform 8"/>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02</a:t>
            </a:r>
          </a:p>
        </p:txBody>
      </p:sp>
      <p:sp>
        <p:nvSpPr>
          <p:cNvPr id="10" name="TextBox 10"/>
          <p:cNvSpPr txBox="1"/>
          <p:nvPr/>
        </p:nvSpPr>
        <p:spPr>
          <a:xfrm>
            <a:off x="2522325" y="3844472"/>
            <a:ext cx="13565115" cy="4144421"/>
          </a:xfrm>
          <a:prstGeom prst="rect">
            <a:avLst/>
          </a:prstGeom>
        </p:spPr>
        <p:txBody>
          <a:bodyPr lIns="0" tIns="0" rIns="0" bIns="0" rtlCol="0" anchor="t">
            <a:spAutoFit/>
          </a:bodyPr>
          <a:lstStyle/>
          <a:p>
            <a:pPr algn="ctr">
              <a:lnSpc>
                <a:spcPts val="3617"/>
              </a:lnSpc>
              <a:spcBef>
                <a:spcPct val="0"/>
              </a:spcBef>
            </a:pPr>
            <a:r>
              <a:rPr lang="en-US" sz="2583">
                <a:solidFill>
                  <a:srgbClr val="FFFFFF"/>
                </a:solidFill>
                <a:latin typeface="Codec Pro"/>
                <a:ea typeface="Codec Pro"/>
                <a:cs typeface="Codec Pro"/>
                <a:sym typeface="Codec Pro"/>
              </a:rPr>
              <a:t>This project aims to analyze the LinkedIn job market using a graph-based Artificial Intelligence approach to uncover hidden patterns and provide actionable insights into career trends, skill demand, and company hiring behaviors. By constructing a graph where nodes represent skills, job titles, and companies, and edges denote their relationships and co-occurrences, the system enables a deeper understanding of the job ecosystem. Graph Neural Networks (GNNs) and data analysis techniques are used to perform tasks like skill clustering, role prediction, and correlation analysis. The data is visualized through an interactive dashboard built using Streamlit, which allows users to upload datasets, explore top roles, skill demands, and company-level hiring trends. </a:t>
            </a:r>
          </a:p>
        </p:txBody>
      </p:sp>
      <p:sp>
        <p:nvSpPr>
          <p:cNvPr id="11" name="TextBox 11"/>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sp>
        <p:nvSpPr>
          <p:cNvPr id="3" name="Freeform 3"/>
          <p:cNvSpPr/>
          <p:nvPr/>
        </p:nvSpPr>
        <p:spPr>
          <a:xfrm>
            <a:off x="11560629" y="-1882901"/>
            <a:ext cx="12919638" cy="12919638"/>
          </a:xfrm>
          <a:custGeom>
            <a:avLst/>
            <a:gdLst/>
            <a:ahLst/>
            <a:cxnLst/>
            <a:rect l="l" t="t" r="r" b="b"/>
            <a:pathLst>
              <a:path w="12919638" h="12919638">
                <a:moveTo>
                  <a:pt x="0" y="0"/>
                </a:moveTo>
                <a:lnTo>
                  <a:pt x="12919637" y="0"/>
                </a:lnTo>
                <a:lnTo>
                  <a:pt x="12919637" y="12919638"/>
                </a:lnTo>
                <a:lnTo>
                  <a:pt x="0" y="12919638"/>
                </a:lnTo>
                <a:lnTo>
                  <a:pt x="0" y="0"/>
                </a:lnTo>
                <a:close/>
              </a:path>
            </a:pathLst>
          </a:custGeom>
          <a:blipFill>
            <a:blip r:embed="rId3">
              <a:alphaModFix amt="24000"/>
            </a:blip>
            <a:stretch>
              <a:fillRect/>
            </a:stretch>
          </a:blipFill>
        </p:spPr>
      </p:sp>
      <p:sp>
        <p:nvSpPr>
          <p:cNvPr id="4" name="Freeform 4"/>
          <p:cNvSpPr/>
          <p:nvPr/>
        </p:nvSpPr>
        <p:spPr>
          <a:xfrm>
            <a:off x="-5952841" y="5367493"/>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4">
              <a:alphaModFix amt="61000"/>
            </a:blip>
            <a:stretch>
              <a:fillRect/>
            </a:stretch>
          </a:blipFill>
        </p:spPr>
      </p:sp>
      <p:sp>
        <p:nvSpPr>
          <p:cNvPr id="5" name="Freeform 5"/>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966153" y="1531546"/>
            <a:ext cx="10792212"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PROBLEM STATEMENT</a:t>
            </a:r>
          </a:p>
        </p:txBody>
      </p:sp>
      <p:sp>
        <p:nvSpPr>
          <p:cNvPr id="7" name="TextBox 7"/>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03</a:t>
            </a:r>
          </a:p>
        </p:txBody>
      </p:sp>
      <p:sp>
        <p:nvSpPr>
          <p:cNvPr id="8" name="TextBox 8"/>
          <p:cNvSpPr txBox="1"/>
          <p:nvPr/>
        </p:nvSpPr>
        <p:spPr>
          <a:xfrm>
            <a:off x="2761755" y="3630766"/>
            <a:ext cx="13201008" cy="2920694"/>
          </a:xfrm>
          <a:prstGeom prst="rect">
            <a:avLst/>
          </a:prstGeom>
        </p:spPr>
        <p:txBody>
          <a:bodyPr lIns="0" tIns="0" rIns="0" bIns="0" rtlCol="0" anchor="t">
            <a:spAutoFit/>
          </a:bodyPr>
          <a:lstStyle/>
          <a:p>
            <a:pPr algn="l">
              <a:lnSpc>
                <a:spcPts val="3804"/>
              </a:lnSpc>
              <a:spcBef>
                <a:spcPct val="0"/>
              </a:spcBef>
            </a:pPr>
            <a:r>
              <a:rPr lang="en-US" sz="2717">
                <a:solidFill>
                  <a:srgbClr val="FFFFFF"/>
                </a:solidFill>
                <a:latin typeface="Codec Pro"/>
                <a:ea typeface="Codec Pro"/>
                <a:cs typeface="Codec Pro"/>
                <a:sym typeface="Codec Pro"/>
              </a:rPr>
              <a:t>Despite LinkedIn hosting vast amounts of job-related data, the information is often unstructured and hard to interpret. Job seekers struggle to find tailored pathways that align with market needs, while recruiters face difficulties identifying upcoming skills and roles. Traditional analytics tools fail to capture the complex many-to-many relationships among job roles, skills, and employers, which are better understood through graph-based representations</a:t>
            </a:r>
          </a:p>
        </p:txBody>
      </p:sp>
      <p:sp>
        <p:nvSpPr>
          <p:cNvPr id="9" name="TextBox 9"/>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7912673" y="-3497784"/>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3">
              <a:alphaModFix amt="61000"/>
            </a:blip>
            <a:stretch>
              <a:fillRect/>
            </a:stretch>
          </a:blipFill>
        </p:spPr>
      </p:sp>
      <p:sp>
        <p:nvSpPr>
          <p:cNvPr id="4" name="Freeform 4"/>
          <p:cNvSpPr/>
          <p:nvPr/>
        </p:nvSpPr>
        <p:spPr>
          <a:xfrm>
            <a:off x="14540106" y="2626055"/>
            <a:ext cx="3453813" cy="7568117"/>
          </a:xfrm>
          <a:custGeom>
            <a:avLst/>
            <a:gdLst/>
            <a:ahLst/>
            <a:cxnLst/>
            <a:rect l="l" t="t" r="r" b="b"/>
            <a:pathLst>
              <a:path w="3453813" h="7568117">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747894" y="2029839"/>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PROPOSED  SOLUTION</a:t>
            </a:r>
          </a:p>
        </p:txBody>
      </p:sp>
      <p:sp>
        <p:nvSpPr>
          <p:cNvPr id="6" name="TextBox 6"/>
          <p:cNvSpPr txBox="1"/>
          <p:nvPr/>
        </p:nvSpPr>
        <p:spPr>
          <a:xfrm>
            <a:off x="3218512" y="4218106"/>
            <a:ext cx="12117308" cy="3609969"/>
          </a:xfrm>
          <a:prstGeom prst="rect">
            <a:avLst/>
          </a:prstGeom>
        </p:spPr>
        <p:txBody>
          <a:bodyPr lIns="0" tIns="0" rIns="0" bIns="0" rtlCol="0" anchor="t">
            <a:spAutoFit/>
          </a:bodyPr>
          <a:lstStyle/>
          <a:p>
            <a:pPr algn="ctr">
              <a:lnSpc>
                <a:spcPts val="3539"/>
              </a:lnSpc>
              <a:spcBef>
                <a:spcPct val="0"/>
              </a:spcBef>
            </a:pPr>
            <a:r>
              <a:rPr lang="en-US" sz="2528">
                <a:solidFill>
                  <a:srgbClr val="FFFFFF"/>
                </a:solidFill>
                <a:latin typeface="Codec Pro"/>
                <a:ea typeface="Codec Pro"/>
                <a:cs typeface="Codec Pro"/>
                <a:sym typeface="Codec Pro"/>
              </a:rPr>
              <a:t>This project delivers a graph-based, interactive job market analysis system that turns raw LinkedIn data into actionable insights. Users can upload custom datasets and explore trends via a Streamlit dashboard featuring visualizations of top companies, job roles, and locations. Advanced capabilities include correlation analysis, outlier detection, and skill demand breakdowns for key roles using data aggregation. With real-time interactivity and a visually enhanced UI, this solution empowers job seekers, recruiters, and analysts with data-driven decision support.</a:t>
            </a:r>
          </a:p>
        </p:txBody>
      </p:sp>
      <p:sp>
        <p:nvSpPr>
          <p:cNvPr id="7" name="TextBox 7"/>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04</a:t>
            </a:r>
          </a:p>
        </p:txBody>
      </p:sp>
      <p:sp>
        <p:nvSpPr>
          <p:cNvPr id="8" name="Freeform 8"/>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id="3" name="Freeform 3"/>
          <p:cNvSpPr/>
          <p:nvPr/>
        </p:nvSpPr>
        <p:spPr>
          <a:xfrm>
            <a:off x="15338627" y="7224057"/>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844045" y="4257346"/>
            <a:ext cx="9243396" cy="4157863"/>
          </a:xfrm>
          <a:prstGeom prst="rect">
            <a:avLst/>
          </a:prstGeom>
        </p:spPr>
        <p:txBody>
          <a:bodyPr lIns="0" tIns="0" rIns="0" bIns="0" rtlCol="0" anchor="t">
            <a:spAutoFit/>
          </a:bodyPr>
          <a:lstStyle/>
          <a:p>
            <a:pPr marL="629454" lvl="1" indent="-314727" algn="l">
              <a:lnSpc>
                <a:spcPts val="4081"/>
              </a:lnSpc>
              <a:buFont typeface="Arial"/>
              <a:buChar char="•"/>
            </a:pPr>
            <a:r>
              <a:rPr lang="en-US" sz="2915">
                <a:solidFill>
                  <a:srgbClr val="FFFFFF"/>
                </a:solidFill>
                <a:latin typeface="Codec Pro"/>
                <a:ea typeface="Codec Pro"/>
                <a:cs typeface="Codec Pro"/>
                <a:sym typeface="Codec Pro"/>
              </a:rPr>
              <a:t>Data Collection</a:t>
            </a:r>
          </a:p>
          <a:p>
            <a:pPr marL="629454" lvl="1" indent="-314727" algn="l">
              <a:lnSpc>
                <a:spcPts val="4081"/>
              </a:lnSpc>
              <a:buFont typeface="Arial"/>
              <a:buChar char="•"/>
            </a:pPr>
            <a:r>
              <a:rPr lang="en-US" sz="2915">
                <a:solidFill>
                  <a:srgbClr val="FFFFFF"/>
                </a:solidFill>
                <a:latin typeface="Codec Pro"/>
                <a:ea typeface="Codec Pro"/>
                <a:cs typeface="Codec Pro"/>
                <a:sym typeface="Codec Pro"/>
              </a:rPr>
              <a:t>Data Preprocessing</a:t>
            </a:r>
          </a:p>
          <a:p>
            <a:pPr marL="629454" lvl="1" indent="-314727" algn="l">
              <a:lnSpc>
                <a:spcPts val="4081"/>
              </a:lnSpc>
              <a:buFont typeface="Arial"/>
              <a:buChar char="•"/>
            </a:pPr>
            <a:r>
              <a:rPr lang="en-US" sz="2915">
                <a:solidFill>
                  <a:srgbClr val="FFFFFF"/>
                </a:solidFill>
                <a:latin typeface="Codec Pro"/>
                <a:ea typeface="Codec Pro"/>
                <a:cs typeface="Codec Pro"/>
                <a:sym typeface="Codec Pro"/>
              </a:rPr>
              <a:t>Exploratory Data Analysis (EDA)</a:t>
            </a:r>
          </a:p>
          <a:p>
            <a:pPr marL="629454" lvl="1" indent="-314727" algn="l">
              <a:lnSpc>
                <a:spcPts val="4081"/>
              </a:lnSpc>
              <a:buFont typeface="Arial"/>
              <a:buChar char="•"/>
            </a:pPr>
            <a:r>
              <a:rPr lang="en-US" sz="2915">
                <a:solidFill>
                  <a:srgbClr val="FFFFFF"/>
                </a:solidFill>
                <a:latin typeface="Codec Pro"/>
                <a:ea typeface="Codec Pro"/>
                <a:cs typeface="Codec Pro"/>
                <a:sym typeface="Codec Pro"/>
              </a:rPr>
              <a:t>Interactive Dashboard Development</a:t>
            </a:r>
          </a:p>
          <a:p>
            <a:pPr marL="629454" lvl="1" indent="-314727" algn="l">
              <a:lnSpc>
                <a:spcPts val="4081"/>
              </a:lnSpc>
              <a:buFont typeface="Arial"/>
              <a:buChar char="•"/>
            </a:pPr>
            <a:r>
              <a:rPr lang="en-US" sz="2915">
                <a:solidFill>
                  <a:srgbClr val="FFFFFF"/>
                </a:solidFill>
                <a:latin typeface="Codec Pro"/>
                <a:ea typeface="Codec Pro"/>
                <a:cs typeface="Codec Pro"/>
                <a:sym typeface="Codec Pro"/>
              </a:rPr>
              <a:t>Correlation Analysis</a:t>
            </a:r>
          </a:p>
          <a:p>
            <a:pPr marL="629454" lvl="1" indent="-314727" algn="l">
              <a:lnSpc>
                <a:spcPts val="4081"/>
              </a:lnSpc>
              <a:buFont typeface="Arial"/>
              <a:buChar char="•"/>
            </a:pPr>
            <a:r>
              <a:rPr lang="en-US" sz="2915">
                <a:solidFill>
                  <a:srgbClr val="FFFFFF"/>
                </a:solidFill>
                <a:latin typeface="Codec Pro"/>
                <a:ea typeface="Codec Pro"/>
                <a:cs typeface="Codec Pro"/>
                <a:sym typeface="Codec Pro"/>
              </a:rPr>
              <a:t>Skill Demand Insight</a:t>
            </a:r>
          </a:p>
          <a:p>
            <a:pPr marL="629454" lvl="1" indent="-314727" algn="l">
              <a:lnSpc>
                <a:spcPts val="4081"/>
              </a:lnSpc>
              <a:buFont typeface="Arial"/>
              <a:buChar char="•"/>
            </a:pPr>
            <a:r>
              <a:rPr lang="en-US" sz="2915">
                <a:solidFill>
                  <a:srgbClr val="FFFFFF"/>
                </a:solidFill>
                <a:latin typeface="Codec Pro"/>
                <a:ea typeface="Codec Pro"/>
                <a:cs typeface="Codec Pro"/>
                <a:sym typeface="Codec Pro"/>
              </a:rPr>
              <a:t>Outlier Detection</a:t>
            </a:r>
          </a:p>
          <a:p>
            <a:pPr algn="l">
              <a:lnSpc>
                <a:spcPts val="4081"/>
              </a:lnSpc>
              <a:spcBef>
                <a:spcPct val="0"/>
              </a:spcBef>
            </a:pPr>
            <a:endParaRPr lang="en-US" sz="2915">
              <a:solidFill>
                <a:srgbClr val="FFFFFF"/>
              </a:solidFill>
              <a:latin typeface="Codec Pro"/>
              <a:ea typeface="Codec Pro"/>
              <a:cs typeface="Codec Pro"/>
              <a:sym typeface="Codec Pro"/>
            </a:endParaRPr>
          </a:p>
        </p:txBody>
      </p:sp>
      <p:sp>
        <p:nvSpPr>
          <p:cNvPr id="5" name="Freeform 5"/>
          <p:cNvSpPr/>
          <p:nvPr/>
        </p:nvSpPr>
        <p:spPr>
          <a:xfrm>
            <a:off x="12675809" y="-43695"/>
            <a:ext cx="7315200" cy="1064029"/>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6" name="Freeform 6"/>
          <p:cNvSpPr/>
          <p:nvPr/>
        </p:nvSpPr>
        <p:spPr>
          <a:xfrm>
            <a:off x="5358731" y="8630986"/>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sp>
      <p:sp>
        <p:nvSpPr>
          <p:cNvPr id="7" name="Freeform 7"/>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6663041" y="2701057"/>
            <a:ext cx="9670368" cy="1321207"/>
          </a:xfrm>
          <a:prstGeom prst="rect">
            <a:avLst/>
          </a:prstGeom>
        </p:spPr>
        <p:txBody>
          <a:bodyPr lIns="0" tIns="0" rIns="0" bIns="0" rtlCol="0" anchor="t">
            <a:spAutoFit/>
          </a:bodyPr>
          <a:lstStyle/>
          <a:p>
            <a:pPr algn="l">
              <a:lnSpc>
                <a:spcPts val="10056"/>
              </a:lnSpc>
            </a:pPr>
            <a:r>
              <a:rPr lang="en-US" sz="9487">
                <a:solidFill>
                  <a:srgbClr val="FFFFFF"/>
                </a:solidFill>
                <a:latin typeface="Anton"/>
                <a:ea typeface="Anton"/>
                <a:cs typeface="Anton"/>
                <a:sym typeface="Anton"/>
              </a:rPr>
              <a:t>PROJECT APPROACH</a:t>
            </a:r>
          </a:p>
        </p:txBody>
      </p:sp>
      <p:sp>
        <p:nvSpPr>
          <p:cNvPr id="9" name="TextBox 9"/>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05</a:t>
            </a:r>
          </a:p>
        </p:txBody>
      </p:sp>
      <p:sp>
        <p:nvSpPr>
          <p:cNvPr id="10" name="TextBox 10"/>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2279374" y="-2029641"/>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3">
              <a:alphaModFix amt="61000"/>
            </a:blip>
            <a:stretch>
              <a:fillRect/>
            </a:stretch>
          </a:blipFill>
        </p:spPr>
      </p:sp>
      <p:sp>
        <p:nvSpPr>
          <p:cNvPr id="4" name="TextBox 4"/>
          <p:cNvSpPr txBox="1"/>
          <p:nvPr/>
        </p:nvSpPr>
        <p:spPr>
          <a:xfrm>
            <a:off x="3747894" y="2029839"/>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METHODOLOGY</a:t>
            </a:r>
          </a:p>
        </p:txBody>
      </p:sp>
      <p:sp>
        <p:nvSpPr>
          <p:cNvPr id="5" name="TextBox 5"/>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06</a:t>
            </a:r>
          </a:p>
        </p:txBody>
      </p:sp>
      <p:sp>
        <p:nvSpPr>
          <p:cNvPr id="6" name="TextBox 6"/>
          <p:cNvSpPr txBox="1"/>
          <p:nvPr/>
        </p:nvSpPr>
        <p:spPr>
          <a:xfrm>
            <a:off x="1160103" y="4526654"/>
            <a:ext cx="3824437" cy="1216830"/>
          </a:xfrm>
          <a:prstGeom prst="rect">
            <a:avLst/>
          </a:prstGeom>
        </p:spPr>
        <p:txBody>
          <a:bodyPr lIns="0" tIns="0" rIns="0" bIns="0" rtlCol="0" anchor="t">
            <a:spAutoFit/>
          </a:bodyPr>
          <a:lstStyle/>
          <a:p>
            <a:pPr algn="ctr">
              <a:lnSpc>
                <a:spcPts val="4683"/>
              </a:lnSpc>
              <a:spcBef>
                <a:spcPct val="0"/>
              </a:spcBef>
            </a:pPr>
            <a:r>
              <a:rPr lang="en-US" sz="3345" b="1">
                <a:solidFill>
                  <a:srgbClr val="10D3F9"/>
                </a:solidFill>
                <a:latin typeface="Codec Pro Bold"/>
                <a:ea typeface="Codec Pro Bold"/>
                <a:cs typeface="Codec Pro Bold"/>
                <a:sym typeface="Codec Pro Bold"/>
              </a:rPr>
              <a:t>DATA COLLECTION -&gt;</a:t>
            </a:r>
          </a:p>
        </p:txBody>
      </p:sp>
      <p:sp>
        <p:nvSpPr>
          <p:cNvPr id="7" name="TextBox 7"/>
          <p:cNvSpPr txBox="1"/>
          <p:nvPr/>
        </p:nvSpPr>
        <p:spPr>
          <a:xfrm>
            <a:off x="13909075" y="5073156"/>
            <a:ext cx="3627241" cy="677957"/>
          </a:xfrm>
          <a:prstGeom prst="rect">
            <a:avLst/>
          </a:prstGeom>
        </p:spPr>
        <p:txBody>
          <a:bodyPr lIns="0" tIns="0" rIns="0" bIns="0" rtlCol="0" anchor="t">
            <a:spAutoFit/>
          </a:bodyPr>
          <a:lstStyle/>
          <a:p>
            <a:pPr algn="ctr">
              <a:lnSpc>
                <a:spcPts val="5157"/>
              </a:lnSpc>
              <a:spcBef>
                <a:spcPct val="0"/>
              </a:spcBef>
            </a:pPr>
            <a:r>
              <a:rPr lang="en-US" sz="3683">
                <a:solidFill>
                  <a:srgbClr val="FFFFFF"/>
                </a:solidFill>
                <a:latin typeface="Codec Pro"/>
                <a:ea typeface="Codec Pro"/>
                <a:cs typeface="Codec Pro"/>
                <a:sym typeface="Codec Pro"/>
              </a:rPr>
              <a:t> </a:t>
            </a:r>
            <a:r>
              <a:rPr lang="en-US" sz="3683">
                <a:solidFill>
                  <a:srgbClr val="10D3F9"/>
                </a:solidFill>
                <a:latin typeface="Codec Pro"/>
                <a:ea typeface="Codec Pro"/>
                <a:cs typeface="Codec Pro"/>
                <a:sym typeface="Codec Pro"/>
              </a:rPr>
              <a:t>Insights </a:t>
            </a:r>
          </a:p>
        </p:txBody>
      </p:sp>
      <p:sp>
        <p:nvSpPr>
          <p:cNvPr id="8" name="TextBox 8"/>
          <p:cNvSpPr txBox="1"/>
          <p:nvPr/>
        </p:nvSpPr>
        <p:spPr>
          <a:xfrm>
            <a:off x="4984539" y="4947617"/>
            <a:ext cx="5008071" cy="770477"/>
          </a:xfrm>
          <a:prstGeom prst="rect">
            <a:avLst/>
          </a:prstGeom>
        </p:spPr>
        <p:txBody>
          <a:bodyPr lIns="0" tIns="0" rIns="0" bIns="0" rtlCol="0" anchor="t">
            <a:spAutoFit/>
          </a:bodyPr>
          <a:lstStyle/>
          <a:p>
            <a:pPr algn="ctr">
              <a:lnSpc>
                <a:spcPts val="5832"/>
              </a:lnSpc>
              <a:spcBef>
                <a:spcPct val="0"/>
              </a:spcBef>
            </a:pPr>
            <a:r>
              <a:rPr lang="en-US" sz="4166" b="1">
                <a:solidFill>
                  <a:srgbClr val="10D3F9"/>
                </a:solidFill>
                <a:latin typeface="Codec Pro Bold"/>
                <a:ea typeface="Codec Pro Bold"/>
                <a:cs typeface="Codec Pro Bold"/>
                <a:sym typeface="Codec Pro Bold"/>
              </a:rPr>
              <a:t>PREPROCESSING -&gt;</a:t>
            </a:r>
          </a:p>
        </p:txBody>
      </p:sp>
      <p:sp>
        <p:nvSpPr>
          <p:cNvPr id="9" name="TextBox 9"/>
          <p:cNvSpPr txBox="1"/>
          <p:nvPr/>
        </p:nvSpPr>
        <p:spPr>
          <a:xfrm>
            <a:off x="10963332" y="5072683"/>
            <a:ext cx="4491364" cy="678430"/>
          </a:xfrm>
          <a:prstGeom prst="rect">
            <a:avLst/>
          </a:prstGeom>
        </p:spPr>
        <p:txBody>
          <a:bodyPr lIns="0" tIns="0" rIns="0" bIns="0" rtlCol="0" anchor="t">
            <a:spAutoFit/>
          </a:bodyPr>
          <a:lstStyle/>
          <a:p>
            <a:pPr algn="ctr">
              <a:lnSpc>
                <a:spcPts val="5131"/>
              </a:lnSpc>
              <a:spcBef>
                <a:spcPct val="0"/>
              </a:spcBef>
            </a:pPr>
            <a:r>
              <a:rPr lang="en-US" sz="3665">
                <a:solidFill>
                  <a:srgbClr val="10D3F9"/>
                </a:solidFill>
                <a:latin typeface="Codec Pro"/>
                <a:ea typeface="Codec Pro"/>
                <a:cs typeface="Codec Pro"/>
                <a:sym typeface="Codec Pro"/>
              </a:rPr>
              <a:t>Dashboard-&gt;</a:t>
            </a:r>
          </a:p>
        </p:txBody>
      </p:sp>
      <p:sp>
        <p:nvSpPr>
          <p:cNvPr id="10" name="TextBox 10"/>
          <p:cNvSpPr txBox="1"/>
          <p:nvPr/>
        </p:nvSpPr>
        <p:spPr>
          <a:xfrm>
            <a:off x="8530432" y="5064089"/>
            <a:ext cx="4865801" cy="654005"/>
          </a:xfrm>
          <a:prstGeom prst="rect">
            <a:avLst/>
          </a:prstGeom>
        </p:spPr>
        <p:txBody>
          <a:bodyPr lIns="0" tIns="0" rIns="0" bIns="0" rtlCol="0" anchor="t">
            <a:spAutoFit/>
          </a:bodyPr>
          <a:lstStyle/>
          <a:p>
            <a:pPr algn="ctr">
              <a:lnSpc>
                <a:spcPts val="4902"/>
              </a:lnSpc>
              <a:spcBef>
                <a:spcPct val="0"/>
              </a:spcBef>
            </a:pPr>
            <a:r>
              <a:rPr lang="en-US" sz="3501" b="1">
                <a:solidFill>
                  <a:srgbClr val="10D3F9"/>
                </a:solidFill>
                <a:latin typeface="Codec Pro Bold"/>
                <a:ea typeface="Codec Pro Bold"/>
                <a:cs typeface="Codec Pro Bold"/>
                <a:sym typeface="Codec Pro Bold"/>
              </a:rPr>
              <a:t>EDA -&gt;</a:t>
            </a:r>
          </a:p>
        </p:txBody>
      </p:sp>
      <p:sp>
        <p:nvSpPr>
          <p:cNvPr id="11" name="Freeform 11"/>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95999" y="639251"/>
            <a:ext cx="639926" cy="768471"/>
          </a:xfrm>
          <a:custGeom>
            <a:avLst/>
            <a:gdLst/>
            <a:ahLst/>
            <a:cxnLst/>
            <a:rect l="l" t="t" r="r" b="b"/>
            <a:pathLst>
              <a:path w="639926" h="768471">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279374" y="-1672132"/>
            <a:ext cx="10974678" cy="9369631"/>
          </a:xfrm>
          <a:custGeom>
            <a:avLst/>
            <a:gdLst/>
            <a:ahLst/>
            <a:cxnLst/>
            <a:rect l="l" t="t" r="r" b="b"/>
            <a:pathLst>
              <a:path w="10974678" h="9369631">
                <a:moveTo>
                  <a:pt x="0" y="0"/>
                </a:moveTo>
                <a:lnTo>
                  <a:pt x="10974678" y="0"/>
                </a:lnTo>
                <a:lnTo>
                  <a:pt x="10974678" y="9369632"/>
                </a:lnTo>
                <a:lnTo>
                  <a:pt x="0" y="9369632"/>
                </a:lnTo>
                <a:lnTo>
                  <a:pt x="0" y="0"/>
                </a:lnTo>
                <a:close/>
              </a:path>
            </a:pathLst>
          </a:custGeom>
          <a:blipFill>
            <a:blip r:embed="rId5">
              <a:alphaModFix amt="61000"/>
            </a:blip>
            <a:stretch>
              <a:fillRect/>
            </a:stretch>
          </a:blipFill>
        </p:spPr>
      </p:sp>
      <p:sp>
        <p:nvSpPr>
          <p:cNvPr id="5" name="TextBox 5"/>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07</a:t>
            </a:r>
          </a:p>
        </p:txBody>
      </p:sp>
      <p:sp>
        <p:nvSpPr>
          <p:cNvPr id="6" name="TextBox 6"/>
          <p:cNvSpPr txBox="1"/>
          <p:nvPr/>
        </p:nvSpPr>
        <p:spPr>
          <a:xfrm>
            <a:off x="1674087" y="753551"/>
            <a:ext cx="9011025" cy="1092239"/>
          </a:xfrm>
          <a:prstGeom prst="rect">
            <a:avLst/>
          </a:prstGeom>
        </p:spPr>
        <p:txBody>
          <a:bodyPr lIns="0" tIns="0" rIns="0" bIns="0" rtlCol="0" anchor="t">
            <a:spAutoFit/>
          </a:bodyPr>
          <a:lstStyle/>
          <a:p>
            <a:pPr algn="l">
              <a:lnSpc>
                <a:spcPts val="8396"/>
              </a:lnSpc>
            </a:pPr>
            <a:r>
              <a:rPr lang="en-US" sz="7921">
                <a:solidFill>
                  <a:srgbClr val="FFFFFF"/>
                </a:solidFill>
                <a:latin typeface="Anton"/>
                <a:ea typeface="Anton"/>
                <a:cs typeface="Anton"/>
                <a:sym typeface="Anton"/>
              </a:rPr>
              <a:t>TECH STACK</a:t>
            </a:r>
          </a:p>
        </p:txBody>
      </p:sp>
      <p:sp>
        <p:nvSpPr>
          <p:cNvPr id="7" name="Freeform 7"/>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
        <p:nvSpPr>
          <p:cNvPr id="9" name="TextBox 9"/>
          <p:cNvSpPr txBox="1"/>
          <p:nvPr/>
        </p:nvSpPr>
        <p:spPr>
          <a:xfrm>
            <a:off x="1586932" y="2490085"/>
            <a:ext cx="2497340" cy="522599"/>
          </a:xfrm>
          <a:prstGeom prst="rect">
            <a:avLst/>
          </a:prstGeom>
        </p:spPr>
        <p:txBody>
          <a:bodyPr lIns="0" tIns="0" rIns="0" bIns="0" rtlCol="0" anchor="t">
            <a:spAutoFit/>
          </a:bodyPr>
          <a:lstStyle/>
          <a:p>
            <a:pPr algn="ctr">
              <a:lnSpc>
                <a:spcPts val="4306"/>
              </a:lnSpc>
              <a:spcBef>
                <a:spcPct val="0"/>
              </a:spcBef>
            </a:pPr>
            <a:r>
              <a:rPr lang="en-US" sz="3075">
                <a:solidFill>
                  <a:srgbClr val="FFFFFF"/>
                </a:solidFill>
                <a:latin typeface="Tomorrow"/>
                <a:ea typeface="Tomorrow"/>
                <a:cs typeface="Tomorrow"/>
                <a:sym typeface="Tomorrow"/>
              </a:rPr>
              <a:t>🌐 Frontend: </a:t>
            </a:r>
          </a:p>
        </p:txBody>
      </p:sp>
      <p:sp>
        <p:nvSpPr>
          <p:cNvPr id="10" name="TextBox 10"/>
          <p:cNvSpPr txBox="1"/>
          <p:nvPr/>
        </p:nvSpPr>
        <p:spPr>
          <a:xfrm>
            <a:off x="5890652" y="2590512"/>
            <a:ext cx="7578966" cy="796719"/>
          </a:xfrm>
          <a:prstGeom prst="rect">
            <a:avLst/>
          </a:prstGeom>
        </p:spPr>
        <p:txBody>
          <a:bodyPr lIns="0" tIns="0" rIns="0" bIns="0" rtlCol="0" anchor="t">
            <a:spAutoFit/>
          </a:bodyPr>
          <a:lstStyle/>
          <a:p>
            <a:pPr algn="ctr">
              <a:lnSpc>
                <a:spcPts val="3258"/>
              </a:lnSpc>
              <a:spcBef>
                <a:spcPct val="0"/>
              </a:spcBef>
            </a:pPr>
            <a:r>
              <a:rPr lang="en-US" sz="2327">
                <a:solidFill>
                  <a:srgbClr val="FFFFFF"/>
                </a:solidFill>
                <a:latin typeface="Tomorrow"/>
                <a:ea typeface="Tomorrow"/>
                <a:cs typeface="Tomorrow"/>
                <a:sym typeface="Tomorrow"/>
              </a:rPr>
              <a:t>Streamlit: Used to build the interactive web dashboard</a:t>
            </a:r>
          </a:p>
          <a:p>
            <a:pPr algn="ctr">
              <a:lnSpc>
                <a:spcPts val="3258"/>
              </a:lnSpc>
              <a:spcBef>
                <a:spcPct val="0"/>
              </a:spcBef>
            </a:pPr>
            <a:r>
              <a:rPr lang="en-US" sz="2327">
                <a:solidFill>
                  <a:srgbClr val="FFFFFF"/>
                </a:solidFill>
                <a:latin typeface="Tomorrow"/>
                <a:ea typeface="Tomorrow"/>
                <a:cs typeface="Tomorrow"/>
                <a:sym typeface="Tomorrow"/>
              </a:rPr>
              <a:t>HTML/CSS: For basic UI customization and styling</a:t>
            </a:r>
          </a:p>
        </p:txBody>
      </p:sp>
      <p:sp>
        <p:nvSpPr>
          <p:cNvPr id="11" name="TextBox 11"/>
          <p:cNvSpPr txBox="1"/>
          <p:nvPr/>
        </p:nvSpPr>
        <p:spPr>
          <a:xfrm>
            <a:off x="1761744" y="4282729"/>
            <a:ext cx="2322528" cy="502054"/>
          </a:xfrm>
          <a:prstGeom prst="rect">
            <a:avLst/>
          </a:prstGeom>
        </p:spPr>
        <p:txBody>
          <a:bodyPr lIns="0" tIns="0" rIns="0" bIns="0" rtlCol="0" anchor="t">
            <a:spAutoFit/>
          </a:bodyPr>
          <a:lstStyle/>
          <a:p>
            <a:pPr algn="ctr">
              <a:lnSpc>
                <a:spcPts val="4112"/>
              </a:lnSpc>
              <a:spcBef>
                <a:spcPct val="0"/>
              </a:spcBef>
            </a:pPr>
            <a:r>
              <a:rPr lang="en-US" sz="2937">
                <a:solidFill>
                  <a:srgbClr val="FFFFFF"/>
                </a:solidFill>
                <a:latin typeface="Tomorrow"/>
                <a:ea typeface="Tomorrow"/>
                <a:cs typeface="Tomorrow"/>
                <a:sym typeface="Tomorrow"/>
              </a:rPr>
              <a:t>🖥️ Backend: </a:t>
            </a:r>
          </a:p>
        </p:txBody>
      </p:sp>
      <p:sp>
        <p:nvSpPr>
          <p:cNvPr id="12" name="TextBox 12"/>
          <p:cNvSpPr txBox="1"/>
          <p:nvPr/>
        </p:nvSpPr>
        <p:spPr>
          <a:xfrm>
            <a:off x="6179599" y="4301779"/>
            <a:ext cx="8249841" cy="683262"/>
          </a:xfrm>
          <a:prstGeom prst="rect">
            <a:avLst/>
          </a:prstGeom>
        </p:spPr>
        <p:txBody>
          <a:bodyPr lIns="0" tIns="0" rIns="0" bIns="0" rtlCol="0" anchor="t">
            <a:spAutoFit/>
          </a:bodyPr>
          <a:lstStyle/>
          <a:p>
            <a:pPr algn="ctr">
              <a:lnSpc>
                <a:spcPts val="2764"/>
              </a:lnSpc>
              <a:spcBef>
                <a:spcPct val="0"/>
              </a:spcBef>
            </a:pPr>
            <a:r>
              <a:rPr lang="en-US" sz="1974">
                <a:solidFill>
                  <a:srgbClr val="FFFFFF"/>
                </a:solidFill>
                <a:latin typeface="Tomorrow"/>
                <a:ea typeface="Tomorrow"/>
                <a:cs typeface="Tomorrow"/>
                <a:sym typeface="Tomorrow"/>
              </a:rPr>
              <a:t>Python: Core programming language for all data processing and logic</a:t>
            </a:r>
          </a:p>
          <a:p>
            <a:pPr algn="ctr">
              <a:lnSpc>
                <a:spcPts val="2764"/>
              </a:lnSpc>
              <a:spcBef>
                <a:spcPct val="0"/>
              </a:spcBef>
            </a:pPr>
            <a:r>
              <a:rPr lang="en-US" sz="1974">
                <a:solidFill>
                  <a:srgbClr val="FFFFFF"/>
                </a:solidFill>
                <a:latin typeface="Tomorrow"/>
                <a:ea typeface="Tomorrow"/>
                <a:cs typeface="Tomorrow"/>
                <a:sym typeface="Tomorrow"/>
              </a:rPr>
              <a:t>Pandas: Used for data manipulation and preprocessing</a:t>
            </a:r>
          </a:p>
        </p:txBody>
      </p:sp>
      <p:sp>
        <p:nvSpPr>
          <p:cNvPr id="13" name="TextBox 13"/>
          <p:cNvSpPr txBox="1"/>
          <p:nvPr/>
        </p:nvSpPr>
        <p:spPr>
          <a:xfrm>
            <a:off x="719011" y="6061133"/>
            <a:ext cx="4233183" cy="451843"/>
          </a:xfrm>
          <a:prstGeom prst="rect">
            <a:avLst/>
          </a:prstGeom>
        </p:spPr>
        <p:txBody>
          <a:bodyPr lIns="0" tIns="0" rIns="0" bIns="0" rtlCol="0" anchor="t">
            <a:spAutoFit/>
          </a:bodyPr>
          <a:lstStyle/>
          <a:p>
            <a:pPr algn="ctr">
              <a:lnSpc>
                <a:spcPts val="3727"/>
              </a:lnSpc>
              <a:spcBef>
                <a:spcPct val="0"/>
              </a:spcBef>
            </a:pPr>
            <a:r>
              <a:rPr lang="en-US" sz="2662">
                <a:solidFill>
                  <a:srgbClr val="FFFFFF"/>
                </a:solidFill>
                <a:latin typeface="Tomorrow"/>
                <a:ea typeface="Tomorrow"/>
                <a:cs typeface="Tomorrow"/>
                <a:sym typeface="Tomorrow"/>
              </a:rPr>
              <a:t>🤖 Machine Learning / AI: </a:t>
            </a:r>
          </a:p>
        </p:txBody>
      </p:sp>
      <p:sp>
        <p:nvSpPr>
          <p:cNvPr id="14" name="TextBox 14"/>
          <p:cNvSpPr txBox="1"/>
          <p:nvPr/>
        </p:nvSpPr>
        <p:spPr>
          <a:xfrm>
            <a:off x="5890652" y="5778541"/>
            <a:ext cx="9588919" cy="1026553"/>
          </a:xfrm>
          <a:prstGeom prst="rect">
            <a:avLst/>
          </a:prstGeom>
        </p:spPr>
        <p:txBody>
          <a:bodyPr lIns="0" tIns="0" rIns="0" bIns="0" rtlCol="0" anchor="t">
            <a:spAutoFit/>
          </a:bodyPr>
          <a:lstStyle/>
          <a:p>
            <a:pPr algn="ctr">
              <a:lnSpc>
                <a:spcPts val="2743"/>
              </a:lnSpc>
              <a:spcBef>
                <a:spcPct val="0"/>
              </a:spcBef>
            </a:pPr>
            <a:r>
              <a:rPr lang="en-US" sz="1959">
                <a:solidFill>
                  <a:srgbClr val="FFFFFF"/>
                </a:solidFill>
                <a:latin typeface="Tomorrow"/>
                <a:ea typeface="Tomorrow"/>
                <a:cs typeface="Tomorrow"/>
                <a:sym typeface="Tomorrow"/>
              </a:rPr>
              <a:t>Basic Correlation Analysis: For finding relationships between features like LinkedIn followers and applicants</a:t>
            </a:r>
          </a:p>
          <a:p>
            <a:pPr algn="ctr">
              <a:lnSpc>
                <a:spcPts val="2743"/>
              </a:lnSpc>
              <a:spcBef>
                <a:spcPct val="0"/>
              </a:spcBef>
            </a:pPr>
            <a:r>
              <a:rPr lang="en-US" sz="1959">
                <a:solidFill>
                  <a:srgbClr val="FFFFFF"/>
                </a:solidFill>
                <a:latin typeface="Tomorrow"/>
                <a:ea typeface="Tomorrow"/>
                <a:cs typeface="Tomorrow"/>
                <a:sym typeface="Tomorrow"/>
              </a:rPr>
              <a:t>Skill Demand Analysis: Using aggregation techniques to infer demand patterns</a:t>
            </a:r>
          </a:p>
        </p:txBody>
      </p:sp>
      <p:sp>
        <p:nvSpPr>
          <p:cNvPr id="15" name="TextBox 15"/>
          <p:cNvSpPr txBox="1"/>
          <p:nvPr/>
        </p:nvSpPr>
        <p:spPr>
          <a:xfrm>
            <a:off x="1336382" y="7939775"/>
            <a:ext cx="2832899" cy="52090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Tomorrow"/>
                <a:ea typeface="Tomorrow"/>
                <a:cs typeface="Tomorrow"/>
                <a:sym typeface="Tomorrow"/>
              </a:rPr>
              <a:t>🛠️ Tools &amp; IDE: </a:t>
            </a:r>
          </a:p>
        </p:txBody>
      </p:sp>
      <p:sp>
        <p:nvSpPr>
          <p:cNvPr id="16" name="TextBox 16"/>
          <p:cNvSpPr txBox="1"/>
          <p:nvPr/>
        </p:nvSpPr>
        <p:spPr>
          <a:xfrm>
            <a:off x="5665298" y="7968350"/>
            <a:ext cx="8029674" cy="754382"/>
          </a:xfrm>
          <a:prstGeom prst="rect">
            <a:avLst/>
          </a:prstGeom>
        </p:spPr>
        <p:txBody>
          <a:bodyPr lIns="0" tIns="0" rIns="0" bIns="0" rtlCol="0" anchor="t">
            <a:spAutoFit/>
          </a:bodyPr>
          <a:lstStyle/>
          <a:p>
            <a:pPr algn="ctr">
              <a:lnSpc>
                <a:spcPts val="3044"/>
              </a:lnSpc>
              <a:spcBef>
                <a:spcPct val="0"/>
              </a:spcBef>
            </a:pPr>
            <a:r>
              <a:rPr lang="en-US" sz="2174">
                <a:solidFill>
                  <a:srgbClr val="FFFFFF"/>
                </a:solidFill>
                <a:latin typeface="Tomorrow"/>
                <a:ea typeface="Tomorrow"/>
                <a:cs typeface="Tomorrow"/>
                <a:sym typeface="Tomorrow"/>
              </a:rPr>
              <a:t>VS Code: Development environment</a:t>
            </a:r>
          </a:p>
          <a:p>
            <a:pPr algn="ctr">
              <a:lnSpc>
                <a:spcPts val="3044"/>
              </a:lnSpc>
              <a:spcBef>
                <a:spcPct val="0"/>
              </a:spcBef>
            </a:pPr>
            <a:r>
              <a:rPr lang="en-US" sz="2174">
                <a:solidFill>
                  <a:srgbClr val="FFFFFF"/>
                </a:solidFill>
                <a:latin typeface="Tomorrow"/>
                <a:ea typeface="Tomorrow"/>
                <a:cs typeface="Tomorrow"/>
                <a:sym typeface="Tomorrow"/>
              </a:rPr>
              <a:t>Streamlit CLI: For local app deployment (streamlit run app.py)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sp>
      <p:sp>
        <p:nvSpPr>
          <p:cNvPr id="3" name="Freeform 3"/>
          <p:cNvSpPr/>
          <p:nvPr/>
        </p:nvSpPr>
        <p:spPr>
          <a:xfrm>
            <a:off x="1028700" y="1020334"/>
            <a:ext cx="639926" cy="768471"/>
          </a:xfrm>
          <a:custGeom>
            <a:avLst/>
            <a:gdLst/>
            <a:ahLst/>
            <a:cxnLst/>
            <a:rect l="l" t="t" r="r" b="b"/>
            <a:pathLst>
              <a:path w="639926" h="768471">
                <a:moveTo>
                  <a:pt x="0" y="0"/>
                </a:moveTo>
                <a:lnTo>
                  <a:pt x="639926" y="0"/>
                </a:lnTo>
                <a:lnTo>
                  <a:pt x="639926" y="768470"/>
                </a:lnTo>
                <a:lnTo>
                  <a:pt x="0" y="76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sp>
      <p:sp>
        <p:nvSpPr>
          <p:cNvPr id="5" name="Freeform 5"/>
          <p:cNvSpPr/>
          <p:nvPr/>
        </p:nvSpPr>
        <p:spPr>
          <a:xfrm>
            <a:off x="-3561551" y="390903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5">
              <a:alphaModFix amt="61000"/>
            </a:blip>
            <a:stretch>
              <a:fillRect/>
            </a:stretch>
          </a:blipFill>
        </p:spPr>
      </p:sp>
      <p:sp>
        <p:nvSpPr>
          <p:cNvPr id="6" name="Freeform 6"/>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144092" y="2670105"/>
            <a:ext cx="13056059" cy="5702408"/>
          </a:xfrm>
          <a:custGeom>
            <a:avLst/>
            <a:gdLst/>
            <a:ahLst/>
            <a:cxnLst/>
            <a:rect l="l" t="t" r="r" b="b"/>
            <a:pathLst>
              <a:path w="13056059" h="5702408">
                <a:moveTo>
                  <a:pt x="0" y="0"/>
                </a:moveTo>
                <a:lnTo>
                  <a:pt x="13056059" y="0"/>
                </a:lnTo>
                <a:lnTo>
                  <a:pt x="13056059" y="5702409"/>
                </a:lnTo>
                <a:lnTo>
                  <a:pt x="0" y="5702409"/>
                </a:lnTo>
                <a:lnTo>
                  <a:pt x="0" y="0"/>
                </a:lnTo>
                <a:close/>
              </a:path>
            </a:pathLst>
          </a:custGeom>
          <a:blipFill>
            <a:blip r:embed="rId8"/>
            <a:stretch>
              <a:fillRect t="-8761" r="-12236" b="-4949"/>
            </a:stretch>
          </a:blipFill>
        </p:spPr>
      </p:sp>
      <p:sp>
        <p:nvSpPr>
          <p:cNvPr id="8" name="TextBox 8"/>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08</a:t>
            </a:r>
          </a:p>
        </p:txBody>
      </p:sp>
      <p:sp>
        <p:nvSpPr>
          <p:cNvPr id="9" name="TextBox 9"/>
          <p:cNvSpPr txBox="1"/>
          <p:nvPr/>
        </p:nvSpPr>
        <p:spPr>
          <a:xfrm>
            <a:off x="-681680" y="811504"/>
            <a:ext cx="10792212" cy="1316259"/>
          </a:xfrm>
          <a:prstGeom prst="rect">
            <a:avLst/>
          </a:prstGeom>
        </p:spPr>
        <p:txBody>
          <a:bodyPr lIns="0" tIns="0" rIns="0" bIns="0" rtlCol="0" anchor="t">
            <a:spAutoFit/>
          </a:bodyPr>
          <a:lstStyle/>
          <a:p>
            <a:pPr algn="ctr">
              <a:lnSpc>
                <a:spcPts val="10056"/>
              </a:lnSpc>
            </a:pPr>
            <a:r>
              <a:rPr lang="en-US" sz="9487">
                <a:solidFill>
                  <a:srgbClr val="FFFFFF"/>
                </a:solidFill>
                <a:latin typeface="Anton"/>
                <a:ea typeface="Anton"/>
                <a:cs typeface="Anton"/>
                <a:sym typeface="Anton"/>
              </a:rPr>
              <a:t>OUTPUTS</a:t>
            </a:r>
          </a:p>
        </p:txBody>
      </p:sp>
      <p:sp>
        <p:nvSpPr>
          <p:cNvPr id="10" name="TextBox 10"/>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771961" y="-3514501"/>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3">
              <a:alphaModFix amt="61000"/>
            </a:blip>
            <a:stretch>
              <a:fillRect/>
            </a:stretch>
          </a:blipFill>
        </p:spPr>
      </p:sp>
      <p:sp>
        <p:nvSpPr>
          <p:cNvPr id="4" name="Freeform 4"/>
          <p:cNvSpPr/>
          <p:nvPr/>
        </p:nvSpPr>
        <p:spPr>
          <a:xfrm>
            <a:off x="-2967382" y="219334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29000"/>
            </a:blip>
            <a:stretch>
              <a:fillRect/>
            </a:stretch>
          </a:blipFill>
        </p:spPr>
      </p:sp>
      <p:sp>
        <p:nvSpPr>
          <p:cNvPr id="5" name="Freeform 5"/>
          <p:cNvSpPr/>
          <p:nvPr/>
        </p:nvSpPr>
        <p:spPr>
          <a:xfrm>
            <a:off x="-4947185" y="5143500"/>
            <a:ext cx="10974678" cy="9369631"/>
          </a:xfrm>
          <a:custGeom>
            <a:avLst/>
            <a:gdLst/>
            <a:ahLst/>
            <a:cxnLst/>
            <a:rect l="l" t="t" r="r" b="b"/>
            <a:pathLst>
              <a:path w="10974678" h="9369631">
                <a:moveTo>
                  <a:pt x="0" y="0"/>
                </a:moveTo>
                <a:lnTo>
                  <a:pt x="10974678" y="0"/>
                </a:lnTo>
                <a:lnTo>
                  <a:pt x="10974678" y="9369631"/>
                </a:lnTo>
                <a:lnTo>
                  <a:pt x="0" y="9369631"/>
                </a:lnTo>
                <a:lnTo>
                  <a:pt x="0" y="0"/>
                </a:lnTo>
                <a:close/>
              </a:path>
            </a:pathLst>
          </a:custGeom>
          <a:blipFill>
            <a:blip r:embed="rId3">
              <a:alphaModFix amt="61000"/>
            </a:blip>
            <a:stretch>
              <a:fillRect/>
            </a:stretch>
          </a:blipFill>
        </p:spPr>
      </p:sp>
      <p:sp>
        <p:nvSpPr>
          <p:cNvPr id="6" name="Freeform 6"/>
          <p:cNvSpPr/>
          <p:nvPr/>
        </p:nvSpPr>
        <p:spPr>
          <a:xfrm>
            <a:off x="16982284" y="9137727"/>
            <a:ext cx="554032" cy="261906"/>
          </a:xfrm>
          <a:custGeom>
            <a:avLst/>
            <a:gdLst/>
            <a:ahLst/>
            <a:cxnLst/>
            <a:rect l="l" t="t" r="r" b="b"/>
            <a:pathLst>
              <a:path w="554032" h="261906">
                <a:moveTo>
                  <a:pt x="0" y="0"/>
                </a:moveTo>
                <a:lnTo>
                  <a:pt x="554032" y="0"/>
                </a:lnTo>
                <a:lnTo>
                  <a:pt x="554032" y="261906"/>
                </a:lnTo>
                <a:lnTo>
                  <a:pt x="0" y="2619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303302" y="2107940"/>
            <a:ext cx="13784139" cy="6116712"/>
          </a:xfrm>
          <a:custGeom>
            <a:avLst/>
            <a:gdLst/>
            <a:ahLst/>
            <a:cxnLst/>
            <a:rect l="l" t="t" r="r" b="b"/>
            <a:pathLst>
              <a:path w="13784139" h="6116712">
                <a:moveTo>
                  <a:pt x="0" y="0"/>
                </a:moveTo>
                <a:lnTo>
                  <a:pt x="13784139" y="0"/>
                </a:lnTo>
                <a:lnTo>
                  <a:pt x="13784139" y="6116712"/>
                </a:lnTo>
                <a:lnTo>
                  <a:pt x="0" y="6116712"/>
                </a:lnTo>
                <a:lnTo>
                  <a:pt x="0" y="0"/>
                </a:lnTo>
                <a:close/>
              </a:path>
            </a:pathLst>
          </a:custGeom>
          <a:blipFill>
            <a:blip r:embed="rId7"/>
            <a:stretch>
              <a:fillRect/>
            </a:stretch>
          </a:blipFill>
        </p:spPr>
      </p:sp>
      <p:sp>
        <p:nvSpPr>
          <p:cNvPr id="8" name="TextBox 8"/>
          <p:cNvSpPr txBox="1"/>
          <p:nvPr/>
        </p:nvSpPr>
        <p:spPr>
          <a:xfrm>
            <a:off x="16770738" y="1094114"/>
            <a:ext cx="1006479" cy="551014"/>
          </a:xfrm>
          <a:prstGeom prst="rect">
            <a:avLst/>
          </a:prstGeom>
        </p:spPr>
        <p:txBody>
          <a:bodyPr lIns="0" tIns="0" rIns="0" bIns="0" rtlCol="0" anchor="t">
            <a:spAutoFit/>
          </a:bodyPr>
          <a:lstStyle/>
          <a:p>
            <a:pPr algn="l">
              <a:lnSpc>
                <a:spcPts val="4429"/>
              </a:lnSpc>
              <a:spcBef>
                <a:spcPct val="0"/>
              </a:spcBef>
            </a:pPr>
            <a:r>
              <a:rPr lang="en-US" sz="3164">
                <a:solidFill>
                  <a:srgbClr val="FFFFFF"/>
                </a:solidFill>
                <a:latin typeface="Mokoto"/>
                <a:ea typeface="Mokoto"/>
                <a:cs typeface="Mokoto"/>
                <a:sym typeface="Mokoto"/>
              </a:rPr>
              <a:t>09</a:t>
            </a:r>
          </a:p>
        </p:txBody>
      </p:sp>
      <p:sp>
        <p:nvSpPr>
          <p:cNvPr id="9" name="TextBox 9"/>
          <p:cNvSpPr txBox="1"/>
          <p:nvPr/>
        </p:nvSpPr>
        <p:spPr>
          <a:xfrm>
            <a:off x="16087441" y="9055411"/>
            <a:ext cx="670872" cy="344222"/>
          </a:xfrm>
          <a:prstGeom prst="rect">
            <a:avLst/>
          </a:prstGeom>
        </p:spPr>
        <p:txBody>
          <a:bodyPr lIns="0" tIns="0" rIns="0" bIns="0" rtlCol="0" anchor="t">
            <a:spAutoFit/>
          </a:bodyPr>
          <a:lstStyle/>
          <a:p>
            <a:pPr algn="l">
              <a:lnSpc>
                <a:spcPts val="2764"/>
              </a:lnSpc>
              <a:spcBef>
                <a:spcPct val="0"/>
              </a:spcBef>
            </a:pPr>
            <a:r>
              <a:rPr lang="en-US" sz="1974">
                <a:solidFill>
                  <a:srgbClr val="FFFFFF"/>
                </a:solidFill>
                <a:latin typeface="Tomorrow"/>
                <a:ea typeface="Tomorrow"/>
                <a:cs typeface="Tomorrow"/>
                <a:sym typeface="Tomorrow"/>
              </a:rPr>
              <a:t>next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454</Words>
  <Application>Microsoft Office PowerPoint</Application>
  <PresentationFormat>Custom</PresentationFormat>
  <Paragraphs>57</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Anton</vt:lpstr>
      <vt:lpstr>Calibri</vt:lpstr>
      <vt:lpstr>Codec Pro Bold</vt:lpstr>
      <vt:lpstr>Mokoto</vt:lpstr>
      <vt:lpstr>Tomorrow</vt:lpstr>
      <vt:lpstr>Arial</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Futuristic Modern Artificial Intelligence Project Presentation</dc:title>
  <dc:creator>ASHRUTHA</dc:creator>
  <cp:lastModifiedBy>Ashrutha Bhukya</cp:lastModifiedBy>
  <cp:revision>1</cp:revision>
  <dcterms:created xsi:type="dcterms:W3CDTF">2006-08-16T00:00:00Z</dcterms:created>
  <dcterms:modified xsi:type="dcterms:W3CDTF">2025-06-06T08:46:16Z</dcterms:modified>
  <dc:identifier>DAGpjj9szKI</dc:identifier>
</cp:coreProperties>
</file>